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notesMasterIdLst>
    <p:notesMasterId r:id="rId3"/>
  </p:notesMasterIdLst>
  <p:sldIdLst>
    <p:sldId id="256" r:id="rId2"/>
  </p:sldIdLst>
  <p:sldSz cx="12801600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84EA3"/>
    <a:srgbClr val="4DAF4A"/>
    <a:srgbClr val="FF7F00"/>
    <a:srgbClr val="D0CECE"/>
    <a:srgbClr val="BDD7EE"/>
    <a:srgbClr val="9CC1E4"/>
    <a:srgbClr val="9DC3E6"/>
    <a:srgbClr val="1F4E79"/>
    <a:srgbClr val="2E75B6"/>
    <a:srgbClr val="FFAA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64"/>
    <p:restoredTop sz="94474"/>
  </p:normalViewPr>
  <p:slideViewPr>
    <p:cSldViewPr snapToGrid="0">
      <p:cViewPr>
        <p:scale>
          <a:sx n="60" d="100"/>
          <a:sy n="60" d="100"/>
        </p:scale>
        <p:origin x="3336" y="10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00809D-7D54-C849-881C-C77871521E8F}" type="datetimeFigureOut">
              <a:rPr lang="en-US" smtClean="0"/>
              <a:t>2/20/25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70000" y="1143000"/>
            <a:ext cx="43180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F144AF-04ED-6042-8A0D-B14036AEDE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35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70000" y="1143000"/>
            <a:ext cx="43180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F144AF-04ED-6042-8A0D-B14036AEDEB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633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1496484"/>
            <a:ext cx="10881360" cy="318346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4802717"/>
            <a:ext cx="9601200" cy="2207683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125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560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1146" y="486834"/>
            <a:ext cx="2760345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1" y="486834"/>
            <a:ext cx="8121015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824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36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443" y="2279653"/>
            <a:ext cx="11041380" cy="3803649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443" y="6119286"/>
            <a:ext cx="11041380" cy="200024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972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0110" y="2434167"/>
            <a:ext cx="544068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2434167"/>
            <a:ext cx="544068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085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7" y="486836"/>
            <a:ext cx="11041380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79" y="2241551"/>
            <a:ext cx="5415676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779" y="3340100"/>
            <a:ext cx="5415676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1" y="2241551"/>
            <a:ext cx="5442347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811" y="3340100"/>
            <a:ext cx="5442347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191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402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886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09600"/>
            <a:ext cx="4128849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2347" y="1316569"/>
            <a:ext cx="6480810" cy="6498167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743200"/>
            <a:ext cx="4128849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106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09600"/>
            <a:ext cx="4128849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2347" y="1316569"/>
            <a:ext cx="6480810" cy="6498167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743200"/>
            <a:ext cx="4128849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036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0110" y="486836"/>
            <a:ext cx="1104138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110" y="2434167"/>
            <a:ext cx="1104138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8475136"/>
            <a:ext cx="288036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2AEFE-2A28-414D-8BC4-B2C1D84D01C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8475136"/>
            <a:ext cx="432054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8475136"/>
            <a:ext cx="288036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18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1C29DE8-9787-BA6F-EA5A-9A2645BBB397}"/>
              </a:ext>
            </a:extLst>
          </p:cNvPr>
          <p:cNvSpPr/>
          <p:nvPr/>
        </p:nvSpPr>
        <p:spPr>
          <a:xfrm rot="16200000">
            <a:off x="3537123" y="-2518579"/>
            <a:ext cx="2753729" cy="9727551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1. PRE-PROCESS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EF0565B-673F-40B0-4972-2E2C3C37FF79}"/>
              </a:ext>
            </a:extLst>
          </p:cNvPr>
          <p:cNvSpPr/>
          <p:nvPr/>
        </p:nvSpPr>
        <p:spPr>
          <a:xfrm>
            <a:off x="3858768" y="146299"/>
            <a:ext cx="1920240" cy="685800"/>
          </a:xfrm>
          <a:prstGeom prst="roundRect">
            <a:avLst/>
          </a:prstGeom>
          <a:solidFill>
            <a:srgbClr val="984EA3"/>
          </a:solidFill>
          <a:ln w="38100">
            <a:solidFill>
              <a:srgbClr val="984EA3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Sentinel-2 SR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B628AD0-806A-7D90-1703-2EAECDBAB1E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4818888" y="832101"/>
            <a:ext cx="649824" cy="503287"/>
          </a:xfrm>
          <a:prstGeom prst="straightConnector1">
            <a:avLst/>
          </a:prstGeom>
          <a:ln w="38100">
            <a:solidFill>
              <a:srgbClr val="984EA3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D99AC72-A8DA-4EF2-9C2B-70691C7306AF}"/>
              </a:ext>
            </a:extLst>
          </p:cNvPr>
          <p:cNvCxnSpPr>
            <a:cxnSpLocks/>
          </p:cNvCxnSpPr>
          <p:nvPr/>
        </p:nvCxnSpPr>
        <p:spPr>
          <a:xfrm>
            <a:off x="7682043" y="1710509"/>
            <a:ext cx="0" cy="381305"/>
          </a:xfrm>
          <a:prstGeom prst="straightConnector1">
            <a:avLst/>
          </a:prstGeom>
          <a:ln w="38100">
            <a:solidFill>
              <a:srgbClr val="4DAF4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4390B23-84D6-E419-2A6F-CCD71E6B7B02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7682042" y="2474053"/>
            <a:ext cx="0" cy="447579"/>
          </a:xfrm>
          <a:prstGeom prst="straightConnector1">
            <a:avLst/>
          </a:prstGeom>
          <a:ln w="38100">
            <a:solidFill>
              <a:srgbClr val="4DAF4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E9C9524-CFAB-6F94-5FE1-DD153959419A}"/>
              </a:ext>
            </a:extLst>
          </p:cNvPr>
          <p:cNvCxnSpPr>
            <a:cxnSpLocks/>
          </p:cNvCxnSpPr>
          <p:nvPr/>
        </p:nvCxnSpPr>
        <p:spPr>
          <a:xfrm>
            <a:off x="5461786" y="1733815"/>
            <a:ext cx="6252" cy="1187817"/>
          </a:xfrm>
          <a:prstGeom prst="straightConnector1">
            <a:avLst/>
          </a:prstGeom>
          <a:ln w="38100">
            <a:solidFill>
              <a:srgbClr val="984EA3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B18DAEEB-EB50-4A5E-3D97-260DFBBFB764}"/>
              </a:ext>
            </a:extLst>
          </p:cNvPr>
          <p:cNvCxnSpPr>
            <a:cxnSpLocks/>
          </p:cNvCxnSpPr>
          <p:nvPr/>
        </p:nvCxnSpPr>
        <p:spPr>
          <a:xfrm>
            <a:off x="4113005" y="1649660"/>
            <a:ext cx="1680" cy="1265956"/>
          </a:xfrm>
          <a:prstGeom prst="straightConnector1">
            <a:avLst/>
          </a:prstGeom>
          <a:ln w="38100">
            <a:solidFill>
              <a:srgbClr val="FF7F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277B193A-9EE8-96FF-D32A-F4E10CE06492}"/>
              </a:ext>
            </a:extLst>
          </p:cNvPr>
          <p:cNvSpPr/>
          <p:nvPr/>
        </p:nvSpPr>
        <p:spPr>
          <a:xfrm>
            <a:off x="6470795" y="2078566"/>
            <a:ext cx="2422499" cy="395487"/>
          </a:xfrm>
          <a:prstGeom prst="rect">
            <a:avLst/>
          </a:prstGeom>
          <a:solidFill>
            <a:schemeClr val="bg2">
              <a:lumMod val="90000"/>
            </a:schemeClr>
          </a:solidFill>
          <a:ln w="571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Adjust radiometry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C341C6E-D34A-66C7-9249-FA520A445DBC}"/>
              </a:ext>
            </a:extLst>
          </p:cNvPr>
          <p:cNvSpPr/>
          <p:nvPr/>
        </p:nvSpPr>
        <p:spPr>
          <a:xfrm>
            <a:off x="4104742" y="5023760"/>
            <a:ext cx="3520841" cy="439209"/>
          </a:xfrm>
          <a:prstGeom prst="rect">
            <a:avLst/>
          </a:prstGeom>
          <a:solidFill>
            <a:schemeClr val="bg2">
              <a:lumMod val="90000"/>
            </a:schemeClr>
          </a:solidFill>
          <a:ln w="571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Classify image collections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7AC877-E028-97BD-5DE6-4978F717BE0C}"/>
              </a:ext>
            </a:extLst>
          </p:cNvPr>
          <p:cNvSpPr/>
          <p:nvPr/>
        </p:nvSpPr>
        <p:spPr>
          <a:xfrm>
            <a:off x="3756744" y="1325706"/>
            <a:ext cx="4203089" cy="39548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Filter clouds and cloud shadows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8E458D90-36FC-FA7E-7DCD-1D051FE2FF5B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7669466" y="3279634"/>
            <a:ext cx="1017334" cy="743510"/>
          </a:xfrm>
          <a:prstGeom prst="straightConnector1">
            <a:avLst/>
          </a:prstGeom>
          <a:ln w="38100">
            <a:solidFill>
              <a:srgbClr val="4DAF4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17D782BA-CFFD-8F8D-2440-034B7F923933}"/>
              </a:ext>
            </a:extLst>
          </p:cNvPr>
          <p:cNvSpPr/>
          <p:nvPr/>
        </p:nvSpPr>
        <p:spPr>
          <a:xfrm>
            <a:off x="4101361" y="6070746"/>
            <a:ext cx="3517182" cy="44624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Create binary snow image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F58FF625-E9F1-7C35-C34A-1691D4E3287C}"/>
              </a:ext>
            </a:extLst>
          </p:cNvPr>
          <p:cNvSpPr/>
          <p:nvPr/>
        </p:nvSpPr>
        <p:spPr>
          <a:xfrm>
            <a:off x="4329967" y="6824938"/>
            <a:ext cx="3059983" cy="446245"/>
          </a:xfrm>
          <a:prstGeom prst="rect">
            <a:avLst/>
          </a:prstGeom>
          <a:solidFill>
            <a:schemeClr val="bg2">
              <a:lumMod val="90000"/>
            </a:schemeClr>
          </a:solidFill>
          <a:ln w="571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Identify edges</a:t>
            </a:r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7F4159F9-E26A-87BE-5C91-08BCE4EC7EDE}"/>
              </a:ext>
            </a:extLst>
          </p:cNvPr>
          <p:cNvSpPr/>
          <p:nvPr/>
        </p:nvSpPr>
        <p:spPr>
          <a:xfrm rot="16200000">
            <a:off x="3908247" y="-135975"/>
            <a:ext cx="2011481" cy="9727551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2. CLASSIFY</a:t>
            </a:r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4B788095-9A6B-861E-A83B-16FED59B96D9}"/>
              </a:ext>
            </a:extLst>
          </p:cNvPr>
          <p:cNvSpPr/>
          <p:nvPr/>
        </p:nvSpPr>
        <p:spPr>
          <a:xfrm rot="16200000">
            <a:off x="3207490" y="2570195"/>
            <a:ext cx="3406921" cy="9733621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3. IDENTIFY SNOWLINES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36C9631E-3488-40A1-5406-C017A63A6FC5}"/>
              </a:ext>
            </a:extLst>
          </p:cNvPr>
          <p:cNvCxnSpPr>
            <a:cxnSpLocks/>
            <a:stCxn id="62" idx="2"/>
          </p:cNvCxnSpPr>
          <p:nvPr/>
        </p:nvCxnSpPr>
        <p:spPr>
          <a:xfrm>
            <a:off x="3099816" y="4674625"/>
            <a:ext cx="1100914" cy="333096"/>
          </a:xfrm>
          <a:prstGeom prst="straightConnector1">
            <a:avLst/>
          </a:prstGeom>
          <a:ln w="38100">
            <a:solidFill>
              <a:srgbClr val="FF7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3196BFA9-3AF8-2432-82AD-FE32C89891A5}"/>
              </a:ext>
            </a:extLst>
          </p:cNvPr>
          <p:cNvCxnSpPr>
            <a:cxnSpLocks/>
            <a:stCxn id="63" idx="2"/>
            <a:endCxn id="76" idx="0"/>
          </p:cNvCxnSpPr>
          <p:nvPr/>
        </p:nvCxnSpPr>
        <p:spPr>
          <a:xfrm flipH="1">
            <a:off x="5859954" y="5462969"/>
            <a:ext cx="5209" cy="6077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92F0FB38-5819-B0C8-B83C-3AA90F53E358}"/>
              </a:ext>
            </a:extLst>
          </p:cNvPr>
          <p:cNvCxnSpPr>
            <a:cxnSpLocks/>
            <a:stCxn id="76" idx="2"/>
            <a:endCxn id="77" idx="0"/>
          </p:cNvCxnSpPr>
          <p:nvPr/>
        </p:nvCxnSpPr>
        <p:spPr>
          <a:xfrm>
            <a:off x="5859954" y="6516991"/>
            <a:ext cx="5" cy="3079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85CD5A5B-179C-6B6A-585E-1471A297A00F}"/>
              </a:ext>
            </a:extLst>
          </p:cNvPr>
          <p:cNvCxnSpPr>
            <a:cxnSpLocks/>
            <a:stCxn id="77" idx="2"/>
            <a:endCxn id="102" idx="0"/>
          </p:cNvCxnSpPr>
          <p:nvPr/>
        </p:nvCxnSpPr>
        <p:spPr>
          <a:xfrm>
            <a:off x="5859959" y="7271183"/>
            <a:ext cx="681" cy="3420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ectangle 101">
            <a:extLst>
              <a:ext uri="{FF2B5EF4-FFF2-40B4-BE49-F238E27FC236}">
                <a16:creationId xmlns:a16="http://schemas.microsoft.com/office/drawing/2014/main" id="{8B5FC948-0D45-E27F-763D-CC9166AEF47F}"/>
              </a:ext>
            </a:extLst>
          </p:cNvPr>
          <p:cNvSpPr/>
          <p:nvPr/>
        </p:nvSpPr>
        <p:spPr>
          <a:xfrm>
            <a:off x="3564306" y="7613190"/>
            <a:ext cx="4592664" cy="446245"/>
          </a:xfrm>
          <a:prstGeom prst="rect">
            <a:avLst/>
          </a:prstGeom>
          <a:solidFill>
            <a:schemeClr val="bg2">
              <a:lumMod val="90000"/>
            </a:schemeClr>
          </a:solidFill>
          <a:ln w="571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Filter edges, identify</a:t>
            </a:r>
            <a:r>
              <a:rPr lang="en-US" sz="2400" dirty="0">
                <a:solidFill>
                  <a:schemeClr val="tx1"/>
                </a:solidFill>
                <a:sym typeface="Wingdings" pitchFamily="2" charset="2"/>
              </a:rPr>
              <a:t> snowline(s)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FF535660-451D-C4E4-950E-35C2BF10C0AC}"/>
              </a:ext>
            </a:extLst>
          </p:cNvPr>
          <p:cNvSpPr/>
          <p:nvPr/>
        </p:nvSpPr>
        <p:spPr>
          <a:xfrm>
            <a:off x="3572773" y="8367382"/>
            <a:ext cx="4592665" cy="44624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Extract snow-covered elevations</a:t>
            </a:r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1D64B96A-27D8-83B8-CA04-E6C7A248DA93}"/>
              </a:ext>
            </a:extLst>
          </p:cNvPr>
          <p:cNvCxnSpPr>
            <a:cxnSpLocks/>
            <a:stCxn id="102" idx="2"/>
            <a:endCxn id="113" idx="0"/>
          </p:cNvCxnSpPr>
          <p:nvPr/>
        </p:nvCxnSpPr>
        <p:spPr>
          <a:xfrm>
            <a:off x="5860638" y="8059435"/>
            <a:ext cx="8466" cy="3079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BFE0675F-8785-49A0-94EE-3AECF7BD89E0}"/>
              </a:ext>
            </a:extLst>
          </p:cNvPr>
          <p:cNvSpPr/>
          <p:nvPr/>
        </p:nvSpPr>
        <p:spPr>
          <a:xfrm>
            <a:off x="972630" y="8133303"/>
            <a:ext cx="2276969" cy="914400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lg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Digital Elevation Model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54890D6-4B21-992B-8FFD-C31EBC73EEED}"/>
              </a:ext>
            </a:extLst>
          </p:cNvPr>
          <p:cNvCxnSpPr>
            <a:cxnSpLocks/>
            <a:stCxn id="24" idx="3"/>
            <a:endCxn id="113" idx="1"/>
          </p:cNvCxnSpPr>
          <p:nvPr/>
        </p:nvCxnSpPr>
        <p:spPr>
          <a:xfrm>
            <a:off x="3249597" y="8590503"/>
            <a:ext cx="32317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8F930D46-DF57-3285-88A0-FB89D3663E3E}"/>
              </a:ext>
            </a:extLst>
          </p:cNvPr>
          <p:cNvSpPr/>
          <p:nvPr/>
        </p:nvSpPr>
        <p:spPr>
          <a:xfrm>
            <a:off x="947263" y="4910269"/>
            <a:ext cx="2327700" cy="668031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lg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Area of Interest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A40C413-D38D-6837-054A-FB29346B8150}"/>
              </a:ext>
            </a:extLst>
          </p:cNvPr>
          <p:cNvCxnSpPr>
            <a:cxnSpLocks/>
            <a:stCxn id="29" idx="3"/>
            <a:endCxn id="63" idx="1"/>
          </p:cNvCxnSpPr>
          <p:nvPr/>
        </p:nvCxnSpPr>
        <p:spPr>
          <a:xfrm flipV="1">
            <a:off x="3274965" y="5243363"/>
            <a:ext cx="829777" cy="9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DFFE422-D9B3-64C7-A4CA-4DEE09DE0E64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2779776" y="832578"/>
            <a:ext cx="1300174" cy="493127"/>
          </a:xfrm>
          <a:prstGeom prst="straightConnector1">
            <a:avLst/>
          </a:prstGeom>
          <a:ln w="38100">
            <a:solidFill>
              <a:srgbClr val="FF7F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CE4F060-4CF9-0B42-5DE8-59065D25DE7F}"/>
              </a:ext>
            </a:extLst>
          </p:cNvPr>
          <p:cNvSpPr/>
          <p:nvPr/>
        </p:nvSpPr>
        <p:spPr>
          <a:xfrm>
            <a:off x="1819656" y="146299"/>
            <a:ext cx="1920240" cy="686277"/>
          </a:xfrm>
          <a:prstGeom prst="roundRect">
            <a:avLst/>
          </a:prstGeom>
          <a:solidFill>
            <a:srgbClr val="FF7F00"/>
          </a:solidFill>
          <a:ln w="38100">
            <a:solidFill>
              <a:srgbClr val="FF7F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Landsat 8/9 SR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A1816E5-59D2-8F4F-3611-08313CECBC10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7673075" y="832101"/>
            <a:ext cx="1224039" cy="499183"/>
          </a:xfrm>
          <a:prstGeom prst="straightConnector1">
            <a:avLst/>
          </a:prstGeom>
          <a:ln w="38100">
            <a:solidFill>
              <a:srgbClr val="4DAF4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3882CAA-CB0D-4862-5834-77F83E16673E}"/>
              </a:ext>
            </a:extLst>
          </p:cNvPr>
          <p:cNvSpPr/>
          <p:nvPr/>
        </p:nvSpPr>
        <p:spPr>
          <a:xfrm>
            <a:off x="7936992" y="146299"/>
            <a:ext cx="1920240" cy="685800"/>
          </a:xfrm>
          <a:prstGeom prst="roundRect">
            <a:avLst/>
          </a:prstGeom>
          <a:solidFill>
            <a:srgbClr val="4DAF4A"/>
          </a:solidFill>
          <a:ln w="38100">
            <a:solidFill>
              <a:srgbClr val="4DAF4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PlanetScope 4-band SR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02332458-57F5-B3DD-57F3-184888602C3A}"/>
              </a:ext>
            </a:extLst>
          </p:cNvPr>
          <p:cNvCxnSpPr>
            <a:cxnSpLocks/>
            <a:endCxn id="62" idx="0"/>
          </p:cNvCxnSpPr>
          <p:nvPr/>
        </p:nvCxnSpPr>
        <p:spPr>
          <a:xfrm flipH="1">
            <a:off x="3099816" y="3275939"/>
            <a:ext cx="1033272" cy="758606"/>
          </a:xfrm>
          <a:prstGeom prst="straightConnector1">
            <a:avLst/>
          </a:prstGeom>
          <a:ln w="38100">
            <a:solidFill>
              <a:srgbClr val="FF7F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18A34173-6AD6-F70E-88C1-A07AA3759328}"/>
              </a:ext>
            </a:extLst>
          </p:cNvPr>
          <p:cNvGrpSpPr/>
          <p:nvPr/>
        </p:nvGrpSpPr>
        <p:grpSpPr>
          <a:xfrm>
            <a:off x="10137603" y="47203"/>
            <a:ext cx="1836136" cy="1745348"/>
            <a:chOff x="3397931" y="227910"/>
            <a:chExt cx="2205740" cy="2861617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A4871F6E-33CC-4D59-AA44-F0BEC15D9221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0D485808-E48F-52B6-2DC4-EF55535FD3BC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02675A16-6796-060E-4E1A-59FE943D4B61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67DF0333-2AF8-77DA-B56C-C006074A025C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A6A214-95BE-4B9C-67CA-9F452148BAA6}"/>
              </a:ext>
            </a:extLst>
          </p:cNvPr>
          <p:cNvGrpSpPr/>
          <p:nvPr/>
        </p:nvGrpSpPr>
        <p:grpSpPr>
          <a:xfrm>
            <a:off x="10138268" y="1868774"/>
            <a:ext cx="1836136" cy="1717890"/>
            <a:chOff x="3397931" y="227910"/>
            <a:chExt cx="2205740" cy="2861617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A3B17C2-D2FB-5E65-7AC7-D52136977C04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DA1CC9E-BC53-25ED-3CD0-C75C3A126F64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2AE6C60-746C-34BA-0805-A7B9F39E0065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5E15D18-2189-8495-D88E-0CE1525E602F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403648F-9D79-EBDE-67D2-B6ED30F6EFB7}"/>
              </a:ext>
            </a:extLst>
          </p:cNvPr>
          <p:cNvGrpSpPr/>
          <p:nvPr/>
        </p:nvGrpSpPr>
        <p:grpSpPr>
          <a:xfrm>
            <a:off x="9829266" y="3717178"/>
            <a:ext cx="2922126" cy="1869151"/>
            <a:chOff x="3419972" y="227910"/>
            <a:chExt cx="2183699" cy="2861617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A8434030-060B-6105-10B6-C3058407874B}"/>
                </a:ext>
              </a:extLst>
            </p:cNvPr>
            <p:cNvSpPr/>
            <p:nvPr/>
          </p:nvSpPr>
          <p:spPr>
            <a:xfrm>
              <a:off x="3419972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B757D1A-1F2D-5BCC-F08D-0334232ED999}"/>
                </a:ext>
              </a:extLst>
            </p:cNvPr>
            <p:cNvSpPr/>
            <p:nvPr/>
          </p:nvSpPr>
          <p:spPr>
            <a:xfrm>
              <a:off x="3456114" y="323410"/>
              <a:ext cx="2078403" cy="271836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5E273E6-1C77-6DEC-AA9E-4B150C470CFC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F0A863F-E3BE-4A61-2990-A59A006E41EF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3C3F6D6-EB86-35D5-4A8F-3750B7FF8BBA}"/>
              </a:ext>
            </a:extLst>
          </p:cNvPr>
          <p:cNvGrpSpPr/>
          <p:nvPr/>
        </p:nvGrpSpPr>
        <p:grpSpPr>
          <a:xfrm>
            <a:off x="9877688" y="7371559"/>
            <a:ext cx="2511112" cy="1768907"/>
            <a:chOff x="3397931" y="227910"/>
            <a:chExt cx="2205740" cy="2861617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1EC4914-1FE7-0582-2AA8-E95E3F3C166C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6D08468D-E9ED-7C3F-FA10-58570571B9C8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9B37186-C01C-B5EE-DACD-26BDEA5992B9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5ED05874-8037-BC4D-344C-8580E968917F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D2525456-18B2-255B-AC2B-8F96D6A66E9E}"/>
              </a:ext>
            </a:extLst>
          </p:cNvPr>
          <p:cNvCxnSpPr>
            <a:cxnSpLocks/>
            <a:endCxn id="2" idx="0"/>
          </p:cNvCxnSpPr>
          <p:nvPr/>
        </p:nvCxnSpPr>
        <p:spPr>
          <a:xfrm flipH="1">
            <a:off x="4910330" y="3289421"/>
            <a:ext cx="530093" cy="746611"/>
          </a:xfrm>
          <a:prstGeom prst="straightConnector1">
            <a:avLst/>
          </a:prstGeom>
          <a:ln w="38100">
            <a:solidFill>
              <a:srgbClr val="984EA3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E8965D5-B270-68C6-5FD2-8D00371A0F04}"/>
              </a:ext>
            </a:extLst>
          </p:cNvPr>
          <p:cNvGrpSpPr/>
          <p:nvPr/>
        </p:nvGrpSpPr>
        <p:grpSpPr>
          <a:xfrm>
            <a:off x="9886477" y="5675385"/>
            <a:ext cx="2475745" cy="1574214"/>
            <a:chOff x="3397931" y="227910"/>
            <a:chExt cx="2205740" cy="2861617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30E39BF3-1A0B-AC1E-F17A-0B3AF6923B7F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7E51FB9-D42E-6A0D-E153-DCE4E69CD5B8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EDA6BED4-69CF-CCC1-1A2E-72813F0AB47A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E8E13091-8265-6000-E587-F04C21767FA7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7AB8179-F134-4485-9089-B40B5D2DAD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58" t="14253" r="11258" b="14990"/>
          <a:stretch/>
        </p:blipFill>
        <p:spPr>
          <a:xfrm>
            <a:off x="10266652" y="35070"/>
            <a:ext cx="1760804" cy="16461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2494157-1934-AC78-FD8B-0C7D8B718A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692" t="14409" r="9646" b="15210"/>
          <a:stretch/>
        </p:blipFill>
        <p:spPr>
          <a:xfrm>
            <a:off x="10280942" y="1870385"/>
            <a:ext cx="1758147" cy="159332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7376A92-1F57-5068-E99B-BF1FEE9031EA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4910330" y="4676112"/>
            <a:ext cx="427083" cy="360323"/>
          </a:xfrm>
          <a:prstGeom prst="straightConnector1">
            <a:avLst/>
          </a:prstGeom>
          <a:ln w="38100">
            <a:solidFill>
              <a:srgbClr val="984EA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ACA5294-4AC8-FD07-7B10-EFB388C1AC4C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7489593" y="4663226"/>
            <a:ext cx="1197209" cy="359277"/>
          </a:xfrm>
          <a:prstGeom prst="straightConnector1">
            <a:avLst/>
          </a:prstGeom>
          <a:ln w="38100">
            <a:solidFill>
              <a:srgbClr val="4DAF4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82C667BA-CDEB-32CE-280F-DE24A1BD09F8}"/>
              </a:ext>
            </a:extLst>
          </p:cNvPr>
          <p:cNvSpPr/>
          <p:nvPr/>
        </p:nvSpPr>
        <p:spPr>
          <a:xfrm>
            <a:off x="2231136" y="4034545"/>
            <a:ext cx="1737360" cy="640080"/>
          </a:xfrm>
          <a:prstGeom prst="rect">
            <a:avLst/>
          </a:prstGeom>
          <a:solidFill>
            <a:srgbClr val="FF7F00">
              <a:alpha val="74902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</a:rPr>
              <a:t>Landsat 8/9 classifier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5004465-ABAF-1110-90ED-F5F5CBDC7BD4}"/>
              </a:ext>
            </a:extLst>
          </p:cNvPr>
          <p:cNvSpPr/>
          <p:nvPr/>
        </p:nvSpPr>
        <p:spPr>
          <a:xfrm>
            <a:off x="4041648" y="4036030"/>
            <a:ext cx="1737360" cy="640080"/>
          </a:xfrm>
          <a:prstGeom prst="rect">
            <a:avLst/>
          </a:prstGeom>
          <a:solidFill>
            <a:srgbClr val="984EA3">
              <a:alpha val="74902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</a:rPr>
              <a:t>Sentinel-2 </a:t>
            </a:r>
          </a:p>
          <a:p>
            <a:pPr algn="ctr"/>
            <a:r>
              <a:rPr lang="en-US" sz="2200" dirty="0">
                <a:solidFill>
                  <a:schemeClr val="tx1"/>
                </a:solidFill>
              </a:rPr>
              <a:t>SR classifier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A121549-2515-BE56-DAD8-3D69C0C8C5A4}"/>
              </a:ext>
            </a:extLst>
          </p:cNvPr>
          <p:cNvSpPr/>
          <p:nvPr/>
        </p:nvSpPr>
        <p:spPr>
          <a:xfrm>
            <a:off x="7818120" y="4023144"/>
            <a:ext cx="1737360" cy="640080"/>
          </a:xfrm>
          <a:prstGeom prst="rect">
            <a:avLst/>
          </a:prstGeom>
          <a:solidFill>
            <a:srgbClr val="4DAF4A">
              <a:alpha val="74902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</a:rPr>
              <a:t>PlanetScope classifier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812D944-9AEA-5705-4416-B5B8443EFA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36000" y="3686654"/>
            <a:ext cx="2807395" cy="178461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4C4AE5D-5D4E-CCF2-79B0-0F39F7ED6F8B}"/>
              </a:ext>
            </a:extLst>
          </p:cNvPr>
          <p:cNvCxnSpPr>
            <a:stCxn id="12" idx="3"/>
            <a:endCxn id="13" idx="1"/>
          </p:cNvCxnSpPr>
          <p:nvPr/>
        </p:nvCxnSpPr>
        <p:spPr>
          <a:xfrm>
            <a:off x="8893292" y="2276308"/>
            <a:ext cx="1387648" cy="390740"/>
          </a:xfrm>
          <a:prstGeom prst="line">
            <a:avLst/>
          </a:prstGeom>
          <a:ln w="28575">
            <a:solidFill>
              <a:schemeClr val="tx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CB155C8-07CB-BD81-2EF6-EEE1B05F1E97}"/>
              </a:ext>
            </a:extLst>
          </p:cNvPr>
          <p:cNvCxnSpPr>
            <a:stCxn id="63" idx="3"/>
            <a:endCxn id="9" idx="1"/>
          </p:cNvCxnSpPr>
          <p:nvPr/>
        </p:nvCxnSpPr>
        <p:spPr>
          <a:xfrm flipV="1">
            <a:off x="7625583" y="4578960"/>
            <a:ext cx="2310417" cy="664405"/>
          </a:xfrm>
          <a:prstGeom prst="line">
            <a:avLst/>
          </a:prstGeom>
          <a:ln w="28575">
            <a:solidFill>
              <a:schemeClr val="tx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E3C3788-8640-3B2B-990F-5CE983826D03}"/>
              </a:ext>
            </a:extLst>
          </p:cNvPr>
          <p:cNvCxnSpPr>
            <a:cxnSpLocks/>
            <a:stCxn id="77" idx="3"/>
          </p:cNvCxnSpPr>
          <p:nvPr/>
        </p:nvCxnSpPr>
        <p:spPr>
          <a:xfrm flipV="1">
            <a:off x="7389950" y="6389792"/>
            <a:ext cx="2679925" cy="658269"/>
          </a:xfrm>
          <a:prstGeom prst="line">
            <a:avLst/>
          </a:prstGeom>
          <a:ln w="28575">
            <a:solidFill>
              <a:schemeClr val="tx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9E04ED9-0BF6-E73A-C4FC-41181E458672}"/>
              </a:ext>
            </a:extLst>
          </p:cNvPr>
          <p:cNvCxnSpPr>
            <a:cxnSpLocks/>
            <a:stCxn id="102" idx="3"/>
          </p:cNvCxnSpPr>
          <p:nvPr/>
        </p:nvCxnSpPr>
        <p:spPr>
          <a:xfrm>
            <a:off x="8156972" y="7836313"/>
            <a:ext cx="1912903" cy="338913"/>
          </a:xfrm>
          <a:prstGeom prst="line">
            <a:avLst/>
          </a:prstGeom>
          <a:ln w="28575">
            <a:solidFill>
              <a:schemeClr val="tx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46B6426-05F5-2237-1689-71675853FFD7}"/>
              </a:ext>
            </a:extLst>
          </p:cNvPr>
          <p:cNvSpPr/>
          <p:nvPr/>
        </p:nvSpPr>
        <p:spPr>
          <a:xfrm>
            <a:off x="5897880" y="146299"/>
            <a:ext cx="1920240" cy="685800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984EA3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Sentinel-2 TOA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04024E7-A87A-494B-A83E-A1ED68EB6E5D}"/>
              </a:ext>
            </a:extLst>
          </p:cNvPr>
          <p:cNvCxnSpPr>
            <a:cxnSpLocks/>
            <a:stCxn id="15" idx="2"/>
          </p:cNvCxnSpPr>
          <p:nvPr/>
        </p:nvCxnSpPr>
        <p:spPr>
          <a:xfrm flipH="1">
            <a:off x="6284313" y="832101"/>
            <a:ext cx="573689" cy="503287"/>
          </a:xfrm>
          <a:prstGeom prst="straightConnector1">
            <a:avLst/>
          </a:prstGeom>
          <a:ln w="38100">
            <a:solidFill>
              <a:srgbClr val="984EA3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B100B43D-A955-D744-3394-8B1D932713AF}"/>
              </a:ext>
            </a:extLst>
          </p:cNvPr>
          <p:cNvCxnSpPr>
            <a:cxnSpLocks/>
          </p:cNvCxnSpPr>
          <p:nvPr/>
        </p:nvCxnSpPr>
        <p:spPr>
          <a:xfrm>
            <a:off x="6285483" y="1733815"/>
            <a:ext cx="6252" cy="1187817"/>
          </a:xfrm>
          <a:prstGeom prst="straightConnector1">
            <a:avLst/>
          </a:prstGeom>
          <a:ln w="38100">
            <a:solidFill>
              <a:srgbClr val="984EA3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13F8E08A-14DE-1F36-2B02-62B731D4A4C6}"/>
              </a:ext>
            </a:extLst>
          </p:cNvPr>
          <p:cNvSpPr/>
          <p:nvPr/>
        </p:nvSpPr>
        <p:spPr>
          <a:xfrm>
            <a:off x="5943600" y="4023355"/>
            <a:ext cx="1737360" cy="640080"/>
          </a:xfrm>
          <a:prstGeom prst="rect">
            <a:avLst/>
          </a:prstGeom>
          <a:solidFill>
            <a:schemeClr val="bg1">
              <a:alpha val="74902"/>
            </a:schemeClr>
          </a:solidFill>
          <a:ln w="38100">
            <a:solidFill>
              <a:srgbClr val="984EA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</a:rPr>
              <a:t>Sentinel-2 </a:t>
            </a:r>
          </a:p>
          <a:p>
            <a:pPr algn="ctr"/>
            <a:r>
              <a:rPr lang="en-US" sz="2200" dirty="0">
                <a:solidFill>
                  <a:schemeClr val="tx1"/>
                </a:solidFill>
              </a:rPr>
              <a:t>TOA classifier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C6DEB88F-A134-4184-65F1-7FB473C61B80}"/>
              </a:ext>
            </a:extLst>
          </p:cNvPr>
          <p:cNvCxnSpPr>
            <a:cxnSpLocks/>
            <a:endCxn id="73" idx="0"/>
          </p:cNvCxnSpPr>
          <p:nvPr/>
        </p:nvCxnSpPr>
        <p:spPr>
          <a:xfrm>
            <a:off x="6284313" y="3275939"/>
            <a:ext cx="527969" cy="747416"/>
          </a:xfrm>
          <a:prstGeom prst="straightConnector1">
            <a:avLst/>
          </a:prstGeom>
          <a:ln w="38100">
            <a:solidFill>
              <a:srgbClr val="984EA3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7574FB32-84CE-6E1D-374F-17E27B99B1EC}"/>
              </a:ext>
            </a:extLst>
          </p:cNvPr>
          <p:cNvCxnSpPr>
            <a:cxnSpLocks/>
            <a:stCxn id="73" idx="2"/>
          </p:cNvCxnSpPr>
          <p:nvPr/>
        </p:nvCxnSpPr>
        <p:spPr>
          <a:xfrm flipH="1">
            <a:off x="6470795" y="4663435"/>
            <a:ext cx="341487" cy="386950"/>
          </a:xfrm>
          <a:prstGeom prst="straightConnector1">
            <a:avLst/>
          </a:prstGeom>
          <a:ln w="38100">
            <a:solidFill>
              <a:srgbClr val="984EA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634EF5EC-F154-13FE-0548-3CB15B3416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87770" y="5645760"/>
            <a:ext cx="2332821" cy="148365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FD6B41F6-401A-3463-B31F-CAE9DC0442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71519" y="7345753"/>
            <a:ext cx="2351365" cy="166445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5AE5414-8DEC-9028-8DE4-A78CE088A807}"/>
              </a:ext>
            </a:extLst>
          </p:cNvPr>
          <p:cNvSpPr/>
          <p:nvPr/>
        </p:nvSpPr>
        <p:spPr>
          <a:xfrm>
            <a:off x="3646299" y="2909010"/>
            <a:ext cx="4436483" cy="39548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Mosaic images captured same day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4D8D58B-EDDB-741A-A909-437E5DD48757}"/>
              </a:ext>
            </a:extLst>
          </p:cNvPr>
          <p:cNvSpPr txBox="1"/>
          <p:nvPr/>
        </p:nvSpPr>
        <p:spPr>
          <a:xfrm>
            <a:off x="10212318" y="1447991"/>
            <a:ext cx="16017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2021 Planet Labs PBC</a:t>
            </a:r>
          </a:p>
        </p:txBody>
      </p:sp>
    </p:spTree>
    <p:extLst>
      <p:ext uri="{BB962C8B-B14F-4D97-AF65-F5344CB8AC3E}">
        <p14:creationId xmlns:p14="http://schemas.microsoft.com/office/powerpoint/2010/main" val="3395346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2476</TotalTime>
  <Words>75</Words>
  <Application>Microsoft Macintosh PowerPoint</Application>
  <PresentationFormat>Custom</PresentationFormat>
  <Paragraphs>25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Rainey Aberle</dc:creator>
  <cp:lastModifiedBy>Rainey Aberle</cp:lastModifiedBy>
  <cp:revision>84</cp:revision>
  <dcterms:created xsi:type="dcterms:W3CDTF">2022-11-11T19:47:19Z</dcterms:created>
  <dcterms:modified xsi:type="dcterms:W3CDTF">2025-02-20T13:10:33Z</dcterms:modified>
</cp:coreProperties>
</file>

<file path=docProps/thumbnail.jpeg>
</file>